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DAA034-8636-4FD1-AF57-3151B607776E}">
  <a:tblStyle styleId="{59DAA034-8636-4FD1-AF57-3151B60777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ProximaNova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ProximaNova-bold.fntdata"/><Relationship Id="rId38" Type="http://schemas.openxmlformats.org/officeDocument/2006/relationships/font" Target="fonts/ProximaNova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rdon_McKay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rdon_McKay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rdon_McKay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rdon_McKay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rdon_McKay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rdon_McKay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rdon_McKay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erimeterinstitute.ca/people/zhi-li" TargetMode="External"/><Relationship Id="rId3" Type="http://schemas.openxmlformats.org/officeDocument/2006/relationships/hyperlink" Target="https://higgs.ph.ed.ac.uk/people/boyle-latham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79bbc032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79bbc032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Purpose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Sign-up sheet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79bbc032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79bbc032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79bbc03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79bbc03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79bbc032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79bbc032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79bbc03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79bbc03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Chalkboard?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* Wang: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Gordon McKay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Professor of Mathematical Logic and Applied Mathematics at Harvard. Student of W. V. Quine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Domino problem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7a800e27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7a800e2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* Wang: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Gordon McKay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Professor of Mathematical Logic and Applied Mathematics at Harvard. Student of W. V. Quine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7a800e27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7a800e27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* Wang: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Gordon McKay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Professor of Mathematical Logic and Applied Mathematics at Harvard. Student of W. V. Quine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79bbc032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79bbc032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* Wang: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Gordon McKay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Professor of Mathematical Logic and Applied Mathematics at Harvard. Student of W. V. Quine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79bbc032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79bbc032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* Wang: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Gordon McKay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Professor of Mathematical Logic and Applied Mathematics at Harvard. Student of W. V. Quine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79bbc032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79bbc032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* Wang: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Gordon McKay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Professor of Mathematical Logic and Applied Mathematics at Harvard. Student of W. V. Quine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79bbc03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79bbc03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79bbc032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79bbc032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* Wang: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Gordon McKay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Professor of Mathematical Logic and Applied Mathematics at Harvard. Student of W. V. Quine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9bbc032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79bbc032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Asteroid hitting earth about 4.5 billion years ago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79bbc032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79bbc032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2"/>
              </a:rPr>
              <a:t>Zhi Li</a:t>
            </a:r>
            <a:r>
              <a:rPr lang="en"/>
              <a:t> (Perimeter Institute) and </a:t>
            </a:r>
            <a:r>
              <a:rPr lang="en" sz="1200">
                <a:solidFill>
                  <a:srgbClr val="1A1A1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Latham Boyle</a:t>
            </a:r>
            <a:r>
              <a:rPr lang="en" sz="1200">
                <a:solidFill>
                  <a:srgbClr val="1A1A1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79bbc03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79bbc03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79bbc032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79bbc032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79bbc03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79bbc03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79bbc032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79bbc032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79bbc03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79bbc03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7a800e2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7a800e2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Peter_Lu" TargetMode="External"/><Relationship Id="rId4" Type="http://schemas.openxmlformats.org/officeDocument/2006/relationships/hyperlink" Target="https://en.wikipedia.org/wiki/Paul_Steinhardt" TargetMode="External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Raphael_M._Robins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hyperlink" Target="https://en.wikipedia.org/wiki/Quasicrystal#cite_note-bloomberg-8" TargetMode="External"/><Relationship Id="rId10" Type="http://schemas.openxmlformats.org/officeDocument/2006/relationships/hyperlink" Target="https://en.wikipedia.org/wiki/Icosahedrite" TargetMode="External"/><Relationship Id="rId9" Type="http://schemas.openxmlformats.org/officeDocument/2006/relationships/hyperlink" Target="https://en.wikipedia.org/wiki/Paul_Steinhardt" TargetMode="External"/><Relationship Id="rId5" Type="http://schemas.openxmlformats.org/officeDocument/2006/relationships/hyperlink" Target="https://en.wikipedia.org/wiki/Quasicrystal#cite_note-s-9" TargetMode="External"/><Relationship Id="rId6" Type="http://schemas.openxmlformats.org/officeDocument/2006/relationships/hyperlink" Target="https://en.wikipedia.org/wiki/Nobel_Prize_in_Chemistry" TargetMode="External"/><Relationship Id="rId7" Type="http://schemas.openxmlformats.org/officeDocument/2006/relationships/hyperlink" Target="https://en.wikipedia.org/wiki/Quasicrystal#cite_note-nobel-10" TargetMode="External"/><Relationship Id="rId8" Type="http://schemas.openxmlformats.org/officeDocument/2006/relationships/hyperlink" Target="https://en.wikipedia.org/wiki/Luca_Bind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erimeterinstitute.ca/people/zhi-li" TargetMode="External"/><Relationship Id="rId4" Type="http://schemas.openxmlformats.org/officeDocument/2006/relationships/hyperlink" Target="https://higgs.ph.ed.ac.uk/people/boyle-latha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Keskuskatu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1438"/>
            <a:ext cx="640080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/>
          <p:nvPr>
            <p:ph type="title"/>
          </p:nvPr>
        </p:nvSpPr>
        <p:spPr>
          <a:xfrm>
            <a:off x="215450" y="464400"/>
            <a:ext cx="3819900" cy="4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Darb-e Imam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Isfahan, Iran (1453)</a:t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Peter Lu</a:t>
            </a:r>
            <a:r>
              <a:rPr b="1"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500"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Paul Steinhardt</a:t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1075" y="387675"/>
            <a:ext cx="5810300" cy="38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975" y="163100"/>
            <a:ext cx="7054999" cy="4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75" y="88225"/>
            <a:ext cx="4770575" cy="47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is a “tiling”?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History - Part 1</a:t>
            </a:r>
            <a:endParaRPr sz="3600"/>
          </a:p>
        </p:txBody>
      </p:sp>
      <p:graphicFrame>
        <p:nvGraphicFramePr>
          <p:cNvPr id="179" name="Google Shape;179;p38"/>
          <p:cNvGraphicFramePr/>
          <p:nvPr/>
        </p:nvGraphicFramePr>
        <p:xfrm>
          <a:off x="866950" y="187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{59DAA034-8636-4FD1-AF57-3151B607776E}</a:tableStyleId>
              </a:tblPr>
              <a:tblGrid>
                <a:gridCol w="2012925"/>
                <a:gridCol w="1606575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When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How many tiles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Hao Wang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Domino Problem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Robert Berger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20,426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Robert Berger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Unpublished PHD thesis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Raphael M. Robinson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</a:rPr>
                        <a:t>1971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8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Roger Penrose</a:t>
                      </a:r>
                      <a:endParaRPr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</a:rPr>
                        <a:t>1973,1974</a:t>
                      </a:r>
                      <a:endParaRPr>
                        <a:solidFill>
                          <a:srgbClr val="4D5156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History - Part 2</a:t>
            </a:r>
            <a:endParaRPr sz="3600"/>
          </a:p>
        </p:txBody>
      </p:sp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5375"/>
            <a:ext cx="6529198" cy="304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050" y="2908025"/>
            <a:ext cx="3154875" cy="19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History - Part 3</a:t>
            </a:r>
            <a:endParaRPr sz="3600"/>
          </a:p>
        </p:txBody>
      </p:sp>
      <p:pic>
        <p:nvPicPr>
          <p:cNvPr id="192" name="Google Shape;192;p40"/>
          <p:cNvPicPr preferRelativeResize="0"/>
          <p:nvPr/>
        </p:nvPicPr>
        <p:blipFill rotWithShape="1">
          <a:blip r:embed="rId3">
            <a:alphaModFix/>
          </a:blip>
          <a:srcRect b="5452" l="0" r="0" t="5461"/>
          <a:stretch/>
        </p:blipFill>
        <p:spPr>
          <a:xfrm>
            <a:off x="311700" y="1295375"/>
            <a:ext cx="6529199" cy="304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Aperiodic?</a:t>
            </a:r>
            <a:endParaRPr sz="3600"/>
          </a:p>
        </p:txBody>
      </p:sp>
      <p:pic>
        <p:nvPicPr>
          <p:cNvPr id="198" name="Google Shape;198;p41"/>
          <p:cNvPicPr preferRelativeResize="0"/>
          <p:nvPr/>
        </p:nvPicPr>
        <p:blipFill rotWithShape="1">
          <a:blip r:embed="rId3">
            <a:alphaModFix/>
          </a:blip>
          <a:srcRect b="0" l="980" r="990" t="0"/>
          <a:stretch/>
        </p:blipFill>
        <p:spPr>
          <a:xfrm>
            <a:off x="311700" y="1295375"/>
            <a:ext cx="6529199" cy="304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Aperiodic</a:t>
            </a:r>
            <a:endParaRPr sz="3600"/>
          </a:p>
        </p:txBody>
      </p:sp>
      <p:sp>
        <p:nvSpPr>
          <p:cNvPr id="204" name="Google Shape;204;p42"/>
          <p:cNvSpPr txBox="1"/>
          <p:nvPr/>
        </p:nvSpPr>
        <p:spPr>
          <a:xfrm>
            <a:off x="1212400" y="1569475"/>
            <a:ext cx="63519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“An aperiodic tiling is a non-periodic tiling in which arbitrarily large periodic patches do not occur. “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Remarks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1895100" cy="4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Federation Square buildings in Melbourne, Australia</a:t>
            </a:r>
            <a:endParaRPr b="1" sz="4200"/>
          </a:p>
        </p:txBody>
      </p:sp>
      <p:pic>
        <p:nvPicPr>
          <p:cNvPr id="110" name="Google Shape;1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8975" y="-12"/>
            <a:ext cx="666750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52400"/>
            <a:ext cx="61080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/>
        </p:nvSpPr>
        <p:spPr>
          <a:xfrm>
            <a:off x="181800" y="180717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Quasicrystals were discovered by D. Schechtman (1982). A quasicrystal is a solid (usually, metallic alloy) which, like a crystal, has a sharp X-ray diffraction pattern, but unlike a crystal, has an aperiodic atomic structure. Aperiodicity was inferred from a “forbidden” 10-fold symmetry of the diffraction picture.</a:t>
            </a:r>
            <a:endParaRPr/>
          </a:p>
        </p:txBody>
      </p:sp>
      <p:sp>
        <p:nvSpPr>
          <p:cNvPr id="220" name="Google Shape;2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Quasicrystals</a:t>
            </a:r>
            <a:endParaRPr sz="3600"/>
          </a:p>
        </p:txBody>
      </p:sp>
      <p:pic>
        <p:nvPicPr>
          <p:cNvPr id="221" name="Google Shape;2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825" y="527488"/>
            <a:ext cx="2148175" cy="19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5"/>
          <p:cNvSpPr txBox="1"/>
          <p:nvPr/>
        </p:nvSpPr>
        <p:spPr>
          <a:xfrm>
            <a:off x="4933675" y="3037150"/>
            <a:ext cx="4219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Due to fear of the scientific community's reaction, it took him two years to publish the results</a:t>
            </a:r>
            <a:r>
              <a:rPr baseline="30000" lang="en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[8]</a:t>
            </a:r>
            <a:r>
              <a:rPr baseline="30000" lang="en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[9]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for which he was awarded the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Nobel Prize in Chemistry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in 2011.</a:t>
            </a:r>
            <a:r>
              <a:rPr baseline="30000" lang="en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[10]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On 25 October 2018,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Luca Bindi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Paul Steinhardt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were awarded the Aspen Institute 2018 Prize for collaboration and scientific research between Italy and the United States, after they discovered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icosahedrite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the first quasicrystal known to occur naturally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/>
        </p:nvSpPr>
        <p:spPr>
          <a:xfrm>
            <a:off x="994500" y="1817850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50">
                <a:solidFill>
                  <a:srgbClr val="1A1A1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Two researchers have proved that Penrose tilings, famous patterns that never repeat, are mathematically equivalent to a kind of quantum error correction.</a:t>
            </a:r>
            <a:endParaRPr sz="1800"/>
          </a:p>
        </p:txBody>
      </p:sp>
      <p:sp>
        <p:nvSpPr>
          <p:cNvPr id="228" name="Google Shape;22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Quantum error correcting codes</a:t>
            </a:r>
            <a:endParaRPr sz="3600"/>
          </a:p>
        </p:txBody>
      </p:sp>
      <p:sp>
        <p:nvSpPr>
          <p:cNvPr id="229" name="Google Shape;229;p46"/>
          <p:cNvSpPr txBox="1"/>
          <p:nvPr/>
        </p:nvSpPr>
        <p:spPr>
          <a:xfrm>
            <a:off x="4652100" y="18178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00CC"/>
                </a:solidFill>
                <a:highlight>
                  <a:srgbClr val="FFFFFF"/>
                </a:highlight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Zhi Li</a:t>
            </a:r>
            <a:r>
              <a:rPr lang="en" sz="1100"/>
              <a:t> (Perimeter Institute) and </a:t>
            </a:r>
            <a:r>
              <a:rPr lang="en" sz="1200">
                <a:solidFill>
                  <a:srgbClr val="1A1A1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200">
                <a:solidFill>
                  <a:srgbClr val="2200CC"/>
                </a:solidFill>
                <a:highlight>
                  <a:srgbClr val="FFFFFF"/>
                </a:highlight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Latham Boyle</a:t>
            </a:r>
            <a:r>
              <a:rPr lang="en" sz="1200">
                <a:solidFill>
                  <a:srgbClr val="1A1A1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or challenge</a:t>
            </a:r>
            <a:endParaRPr/>
          </a:p>
        </p:txBody>
      </p:sp>
      <p:sp>
        <p:nvSpPr>
          <p:cNvPr id="235" name="Google Shape;235;p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Please explain the question or problem that you investigated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The hypothesis</a:t>
            </a:r>
            <a:r>
              <a:rPr b="1" lang="en" sz="2000"/>
              <a:t> (or prediction)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do you think will happen?</a:t>
            </a:r>
            <a:endParaRPr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testing method</a:t>
            </a:r>
            <a:endParaRPr/>
          </a:p>
        </p:txBody>
      </p:sp>
      <p:sp>
        <p:nvSpPr>
          <p:cNvPr id="246" name="Google Shape;246;p4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scientist uses different methods of experimentation</a:t>
            </a:r>
            <a:endParaRPr/>
          </a:p>
        </p:txBody>
      </p:sp>
      <p:sp>
        <p:nvSpPr>
          <p:cNvPr id="247" name="Google Shape;247;p4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methods did you use in your experiment?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Consectetur adipiscing elit, sed do eiusmod tempor incididunt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53" name="Google Shape;253;p5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254" name="Google Shape;254;p50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</a:rPr>
              <a:t>Include a table or graph to display what you see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255" name="Google Shape;255;p50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10min</a:t>
            </a:r>
            <a:endParaRPr sz="1300"/>
          </a:p>
        </p:txBody>
      </p:sp>
      <p:sp>
        <p:nvSpPr>
          <p:cNvPr id="256" name="Google Shape;256;p50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257" name="Google Shape;257;p50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0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59" name="Google Shape;259;p50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0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61" name="Google Shape;261;p50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20min</a:t>
            </a:r>
            <a:endParaRPr sz="1300"/>
          </a:p>
        </p:txBody>
      </p:sp>
      <p:sp>
        <p:nvSpPr>
          <p:cNvPr id="262" name="Google Shape;262;p50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263" name="Google Shape;263;p50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65" name="Google Shape;265;p50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67" name="Google Shape;267;p50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30min</a:t>
            </a:r>
            <a:endParaRPr sz="1300"/>
          </a:p>
        </p:txBody>
      </p:sp>
      <p:sp>
        <p:nvSpPr>
          <p:cNvPr id="268" name="Google Shape;268;p50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269" name="Google Shape;269;p50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0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71" name="Google Shape;271;p50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0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73" name="Google Shape;273;p50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40min</a:t>
            </a:r>
            <a:endParaRPr sz="1300"/>
          </a:p>
        </p:txBody>
      </p:sp>
      <p:sp>
        <p:nvSpPr>
          <p:cNvPr id="274" name="Google Shape;274;p50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275" name="Google Shape;275;p50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77" name="Google Shape;277;p50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0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79" name="Google Shape;279;p50"/>
          <p:cNvSpPr txBox="1"/>
          <p:nvPr>
            <p:ph idx="2" type="body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1</a:t>
            </a:r>
            <a:endParaRPr sz="1400"/>
          </a:p>
        </p:txBody>
      </p:sp>
      <p:sp>
        <p:nvSpPr>
          <p:cNvPr id="280" name="Google Shape;280;p50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0"/>
          <p:cNvSpPr txBox="1"/>
          <p:nvPr>
            <p:ph idx="2" type="body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2</a:t>
            </a:r>
            <a:endParaRPr sz="1400"/>
          </a:p>
        </p:txBody>
      </p:sp>
      <p:sp>
        <p:nvSpPr>
          <p:cNvPr id="282" name="Google Shape;282;p50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288" name="Google Shape;288;p51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descr="Screen Shot 2015-10-15 at 9.01.57 PM.png" id="289" name="Google Shape;289;p51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290" name="Google Shape;290;p51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291" name="Google Shape;291;p51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302" name="Google Shape;302;p53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is the conclusion of your experiment? Did the results support your hypothesis or predicted outcome? How will your findings help the area of science you’ve researched?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65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445025"/>
            <a:ext cx="26757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Simons Center for Geometry and Physics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Stony Brook University</a:t>
            </a:r>
            <a:endParaRPr b="1"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I do next?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will you do with your findings next? How will you further your research/findings?</a:t>
            </a:r>
            <a:endParaRPr sz="3600"/>
          </a:p>
        </p:txBody>
      </p:sp>
      <p:pic>
        <p:nvPicPr>
          <p:cNvPr id="308" name="Google Shape;308;p54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445025"/>
            <a:ext cx="30180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Bench in Amsterdam</a:t>
            </a:r>
            <a:endParaRPr sz="3600"/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2100" y="152400"/>
            <a:ext cx="5509500" cy="41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445025"/>
            <a:ext cx="3819900" cy="4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Miami University</a:t>
            </a:r>
            <a:endParaRPr b="1" sz="1500"/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4850" y="56175"/>
            <a:ext cx="6009768" cy="450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1895100" cy="4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Park wall in Lincoln, Nebraska</a:t>
            </a:r>
            <a:endParaRPr b="1" sz="4200"/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850" y="239200"/>
            <a:ext cx="6632402" cy="442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311700" y="445025"/>
            <a:ext cx="1895100" cy="4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Keskuskatu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Street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Helsinki, Finland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9200" y="152400"/>
            <a:ext cx="36290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type="title"/>
          </p:nvPr>
        </p:nvSpPr>
        <p:spPr>
          <a:xfrm>
            <a:off x="215450" y="464400"/>
            <a:ext cx="3819900" cy="4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Mathematical Institute</a:t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Oxford University</a:t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(Penrose)</a:t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9925" y="56150"/>
            <a:ext cx="32163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215450" y="464400"/>
            <a:ext cx="3819900" cy="4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Penrose tile</a:t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Toilet paper</a:t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Kimberly-Clark 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(makers of Kleenex) </a:t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700" y="409775"/>
            <a:ext cx="6150851" cy="43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